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4" roundtripDataSignature="AMtx7mgZCSrnerVfPyvdPshgCGaDiqfC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1" orient="horz"/>
        <p:guide pos="384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5.xml"/><Relationship Id="rId22" Type="http://schemas.openxmlformats.org/officeDocument/2006/relationships/font" Target="fonts/OpenSans-italic.fntdata"/><Relationship Id="rId10" Type="http://schemas.openxmlformats.org/officeDocument/2006/relationships/slide" Target="slides/slide4.xml"/><Relationship Id="rId21" Type="http://schemas.openxmlformats.org/officeDocument/2006/relationships/font" Target="fonts/OpenSans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aleway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1599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1599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1599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1599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1599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2" lvl="0" marL="28575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2"/>
                </a:solidFill>
              </a:rPr>
              <a:t>Anti-DDoS (ADS </a:t>
            </a:r>
            <a:r>
              <a:rPr lang="en-US" sz="1600">
                <a:solidFill>
                  <a:schemeClr val="dk2"/>
                </a:solidFill>
              </a:rPr>
              <a:t>Anti-DDoS Protection</a:t>
            </a:r>
            <a:r>
              <a:rPr lang="en-US" sz="3600">
                <a:solidFill>
                  <a:schemeClr val="dk2"/>
                </a:solidFill>
              </a:rPr>
              <a:t>, NTA </a:t>
            </a:r>
            <a:r>
              <a:rPr lang="en-US" sz="1600">
                <a:solidFill>
                  <a:schemeClr val="dk2"/>
                </a:solidFill>
              </a:rPr>
              <a:t>Network Traffic Analyzer</a:t>
            </a:r>
            <a:r>
              <a:rPr lang="en-US" sz="3600">
                <a:solidFill>
                  <a:schemeClr val="dk2"/>
                </a:solidFill>
              </a:rPr>
              <a:t>, FLB, ADSM </a:t>
            </a:r>
            <a:r>
              <a:rPr lang="en-US" sz="1600">
                <a:solidFill>
                  <a:schemeClr val="dk2"/>
                </a:solidFill>
              </a:rPr>
              <a:t>Anti-DDoS Protection Management</a:t>
            </a:r>
            <a:r>
              <a:rPr lang="en-US" sz="3600">
                <a:solidFill>
                  <a:schemeClr val="dk2"/>
                </a:solidFill>
              </a:rPr>
              <a:t>, Magic Flow)</a:t>
            </a:r>
            <a:endParaRPr/>
          </a:p>
          <a:p>
            <a:pPr indent="-285752" lvl="0" marL="285752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2"/>
                </a:solidFill>
              </a:rPr>
              <a:t>WAF (WAF, WAAP)</a:t>
            </a:r>
            <a:endParaRPr/>
          </a:p>
          <a:p>
            <a:pPr indent="-285752" lvl="0" marL="285752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2"/>
                </a:solidFill>
              </a:rPr>
              <a:t>IPS (NGIPS, TAS)</a:t>
            </a:r>
            <a:endParaRPr/>
          </a:p>
          <a:p>
            <a:pPr indent="-285752" lvl="0" marL="285752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2"/>
                </a:solidFill>
              </a:rPr>
              <a:t>NGFW</a:t>
            </a:r>
            <a:endParaRPr/>
          </a:p>
          <a:p>
            <a:pPr indent="-285752" lvl="0" marL="285752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2"/>
                </a:solidFill>
              </a:rPr>
              <a:t>Intrusive Assessment (PTaaS, Red Team, Incident Response, WEBSAFE)</a:t>
            </a:r>
            <a:endParaRPr/>
          </a:p>
          <a:p>
            <a:pPr indent="-285752" lvl="0" marL="285752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2"/>
                </a:solidFill>
              </a:rPr>
              <a:t>Non-Intrusive Assessment  (EASM </a:t>
            </a:r>
            <a:r>
              <a:rPr lang="en-US" sz="1600">
                <a:solidFill>
                  <a:srgbClr val="1A3969"/>
                </a:solidFill>
              </a:rPr>
              <a:t>External Attack Surface Management</a:t>
            </a:r>
            <a:r>
              <a:rPr lang="en-US" sz="3600">
                <a:solidFill>
                  <a:schemeClr val="dk2"/>
                </a:solidFill>
              </a:rPr>
              <a:t>, WVSS </a:t>
            </a:r>
            <a:r>
              <a:rPr lang="en-US" sz="1600">
                <a:solidFill>
                  <a:schemeClr val="dk2"/>
                </a:solidFill>
              </a:rPr>
              <a:t>Web Vulnerability Scanning System, </a:t>
            </a:r>
            <a:r>
              <a:rPr lang="en-US" sz="3600">
                <a:solidFill>
                  <a:schemeClr val="dk2"/>
                </a:solidFill>
              </a:rPr>
              <a:t>RSAS </a:t>
            </a:r>
            <a:r>
              <a:rPr lang="en-US" sz="1600">
                <a:solidFill>
                  <a:schemeClr val="dk2"/>
                </a:solidFill>
              </a:rPr>
              <a:t>VA, Config Audit, iAST Code Review</a:t>
            </a:r>
            <a:r>
              <a:rPr lang="en-US" sz="3600">
                <a:solidFill>
                  <a:schemeClr val="dk2"/>
                </a:solidFill>
              </a:rPr>
              <a:t>)</a:t>
            </a:r>
            <a:endParaRPr/>
          </a:p>
          <a:p>
            <a:pPr indent="-285752" lvl="0" marL="285752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2"/>
                </a:solidFill>
              </a:rPr>
              <a:t>Platform (ISOP </a:t>
            </a:r>
            <a:r>
              <a:rPr lang="en-US" sz="1600">
                <a:solidFill>
                  <a:schemeClr val="dk2"/>
                </a:solidFill>
              </a:rPr>
              <a:t>Intelligent Security Operation Platform</a:t>
            </a:r>
            <a:r>
              <a:rPr lang="en-US" sz="3600">
                <a:solidFill>
                  <a:schemeClr val="dk2"/>
                </a:solidFill>
              </a:rPr>
              <a:t>/UTS </a:t>
            </a:r>
            <a:r>
              <a:rPr lang="en-US" sz="1600">
                <a:solidFill>
                  <a:schemeClr val="dk2"/>
                </a:solidFill>
              </a:rPr>
              <a:t>Unified Threat Sensor</a:t>
            </a:r>
            <a:r>
              <a:rPr lang="en-US" sz="3600">
                <a:solidFill>
                  <a:schemeClr val="dk2"/>
                </a:solidFill>
              </a:rPr>
              <a:t>+MDR </a:t>
            </a:r>
            <a:r>
              <a:rPr lang="en-US" sz="1600">
                <a:solidFill>
                  <a:schemeClr val="dk2"/>
                </a:solidFill>
              </a:rPr>
              <a:t>Managed Detection and Response</a:t>
            </a:r>
            <a:r>
              <a:rPr lang="en-US" sz="3600">
                <a:solidFill>
                  <a:schemeClr val="dk2"/>
                </a:solidFill>
              </a:rPr>
              <a:t>)</a:t>
            </a:r>
            <a:endParaRPr/>
          </a:p>
          <a:p>
            <a:pPr indent="-285752" lvl="0" marL="285752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2"/>
                </a:solidFill>
              </a:rPr>
              <a:t>Management &amp; Services (ESPC </a:t>
            </a:r>
            <a:r>
              <a:rPr b="0" i="0" lang="en-US" sz="1600">
                <a:solidFill>
                  <a:srgbClr val="1A3969"/>
                </a:solidFill>
                <a:latin typeface="arial"/>
                <a:ea typeface="arial"/>
                <a:cs typeface="arial"/>
                <a:sym typeface="arial"/>
              </a:rPr>
              <a:t>Enterprise Security Planning Customer</a:t>
            </a:r>
            <a:r>
              <a:rPr lang="en-US" sz="3600">
                <a:solidFill>
                  <a:schemeClr val="dk2"/>
                </a:solidFill>
              </a:rPr>
              <a:t>, ADBOS </a:t>
            </a:r>
            <a:r>
              <a:rPr lang="en-US" sz="1600">
                <a:solidFill>
                  <a:srgbClr val="1A3969"/>
                </a:solidFill>
                <a:latin typeface="Calibri"/>
                <a:ea typeface="Calibri"/>
                <a:cs typeface="Calibri"/>
                <a:sym typeface="Calibri"/>
              </a:rPr>
              <a:t>Active Defense Business Operations System</a:t>
            </a:r>
            <a:r>
              <a:rPr lang="en-US" sz="3600">
                <a:solidFill>
                  <a:schemeClr val="dk2"/>
                </a:solidFill>
              </a:rPr>
              <a:t>, MSS </a:t>
            </a:r>
            <a:r>
              <a:rPr lang="en-US" sz="1600">
                <a:solidFill>
                  <a:schemeClr val="dk2"/>
                </a:solidFill>
              </a:rPr>
              <a:t>Manage Security Service</a:t>
            </a:r>
            <a:r>
              <a:rPr lang="en-US" sz="3600">
                <a:solidFill>
                  <a:schemeClr val="dk2"/>
                </a:solidFill>
              </a:rPr>
              <a:t>, NTI </a:t>
            </a:r>
            <a:r>
              <a:rPr lang="en-US" sz="1600">
                <a:solidFill>
                  <a:schemeClr val="dk2"/>
                </a:solidFill>
              </a:rPr>
              <a:t>NSFOCUS Threat Intelligence </a:t>
            </a:r>
            <a:r>
              <a:rPr lang="en-US" sz="3600">
                <a:solidFill>
                  <a:schemeClr val="dk2"/>
                </a:solidFill>
              </a:rPr>
              <a:t>/NTIP </a:t>
            </a:r>
            <a:r>
              <a:rPr lang="en-US" sz="1600">
                <a:solidFill>
                  <a:schemeClr val="dk2"/>
                </a:solidFill>
              </a:rPr>
              <a:t>NSFOCUS Threat Intelligence Platform</a:t>
            </a:r>
            <a:r>
              <a:rPr lang="en-US" sz="3600">
                <a:solidFill>
                  <a:schemeClr val="dk2"/>
                </a:solidFill>
              </a:rPr>
              <a:t>)</a:t>
            </a:r>
            <a:endParaRPr/>
          </a:p>
          <a:p>
            <a:pPr indent="-57152" lvl="0" marL="285752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1" sz="3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5405" y="1"/>
            <a:ext cx="12262950" cy="68518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/>
          <p:nvPr/>
        </p:nvSpPr>
        <p:spPr>
          <a:xfrm>
            <a:off x="9750428" y="2149028"/>
            <a:ext cx="328936" cy="1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helmet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ctrTitle"/>
          </p:nvPr>
        </p:nvSpPr>
        <p:spPr>
          <a:xfrm>
            <a:off x="1624895" y="2312433"/>
            <a:ext cx="7414950" cy="6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subTitle"/>
          </p:nvPr>
        </p:nvSpPr>
        <p:spPr>
          <a:xfrm>
            <a:off x="1624895" y="3073728"/>
            <a:ext cx="7414950" cy="685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50" name="Google Shape;5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636" y="1"/>
            <a:ext cx="123012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950411"/>
            <a:ext cx="3408199" cy="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type="ctrTitle"/>
          </p:nvPr>
        </p:nvSpPr>
        <p:spPr>
          <a:xfrm>
            <a:off x="1624895" y="2312433"/>
            <a:ext cx="7414950" cy="6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" type="subTitle"/>
          </p:nvPr>
        </p:nvSpPr>
        <p:spPr>
          <a:xfrm>
            <a:off x="1624895" y="3073728"/>
            <a:ext cx="7414950" cy="685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632" y="1"/>
            <a:ext cx="1230127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941288"/>
            <a:ext cx="3408199" cy="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ctrTitle"/>
          </p:nvPr>
        </p:nvSpPr>
        <p:spPr>
          <a:xfrm>
            <a:off x="913607" y="2129512"/>
            <a:ext cx="10364786" cy="147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subTitle"/>
          </p:nvPr>
        </p:nvSpPr>
        <p:spPr>
          <a:xfrm>
            <a:off x="1829330" y="3886834"/>
            <a:ext cx="8533341" cy="1750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609072" y="274912"/>
            <a:ext cx="10973857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609072" y="1600835"/>
            <a:ext cx="10973857" cy="452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962249" y="4407052"/>
            <a:ext cx="10364785" cy="136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>
            <a:off x="962249" y="2907725"/>
            <a:ext cx="10364785" cy="1499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type="title"/>
          </p:nvPr>
        </p:nvSpPr>
        <p:spPr>
          <a:xfrm>
            <a:off x="609072" y="274912"/>
            <a:ext cx="10973857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" type="body"/>
          </p:nvPr>
        </p:nvSpPr>
        <p:spPr>
          <a:xfrm>
            <a:off x="609072" y="1600835"/>
            <a:ext cx="5384359" cy="452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26"/>
          <p:cNvSpPr txBox="1"/>
          <p:nvPr>
            <p:ph idx="2" type="body"/>
          </p:nvPr>
        </p:nvSpPr>
        <p:spPr>
          <a:xfrm>
            <a:off x="6196455" y="1600835"/>
            <a:ext cx="5386475" cy="452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>
            <p:ph type="title"/>
          </p:nvPr>
        </p:nvSpPr>
        <p:spPr>
          <a:xfrm>
            <a:off x="609072" y="274912"/>
            <a:ext cx="10973857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" type="body"/>
          </p:nvPr>
        </p:nvSpPr>
        <p:spPr>
          <a:xfrm>
            <a:off x="609072" y="1535279"/>
            <a:ext cx="5386475" cy="638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27"/>
          <p:cNvSpPr txBox="1"/>
          <p:nvPr>
            <p:ph idx="2" type="body"/>
          </p:nvPr>
        </p:nvSpPr>
        <p:spPr>
          <a:xfrm>
            <a:off x="609072" y="2173920"/>
            <a:ext cx="5386475" cy="395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2" name="Google Shape;92;p27"/>
          <p:cNvSpPr txBox="1"/>
          <p:nvPr>
            <p:ph idx="3" type="body"/>
          </p:nvPr>
        </p:nvSpPr>
        <p:spPr>
          <a:xfrm>
            <a:off x="6194340" y="1535279"/>
            <a:ext cx="5388589" cy="638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7"/>
          <p:cNvSpPr txBox="1"/>
          <p:nvPr>
            <p:ph idx="4" type="body"/>
          </p:nvPr>
        </p:nvSpPr>
        <p:spPr>
          <a:xfrm>
            <a:off x="6194340" y="2173920"/>
            <a:ext cx="5388589" cy="395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type="title"/>
          </p:nvPr>
        </p:nvSpPr>
        <p:spPr>
          <a:xfrm>
            <a:off x="609072" y="274912"/>
            <a:ext cx="10973857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type="title"/>
          </p:nvPr>
        </p:nvSpPr>
        <p:spPr>
          <a:xfrm>
            <a:off x="609071" y="272799"/>
            <a:ext cx="4011835" cy="1163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" type="body"/>
          </p:nvPr>
        </p:nvSpPr>
        <p:spPr>
          <a:xfrm>
            <a:off x="4766829" y="272798"/>
            <a:ext cx="6816100" cy="58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9" name="Google Shape;109;p30"/>
          <p:cNvSpPr txBox="1"/>
          <p:nvPr>
            <p:ph idx="2" type="body"/>
          </p:nvPr>
        </p:nvSpPr>
        <p:spPr>
          <a:xfrm>
            <a:off x="609071" y="1435888"/>
            <a:ext cx="4011835" cy="4690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title"/>
          </p:nvPr>
        </p:nvSpPr>
        <p:spPr>
          <a:xfrm>
            <a:off x="659827" y="152400"/>
            <a:ext cx="10770834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/>
        </p:nvSpPr>
        <p:spPr>
          <a:xfrm>
            <a:off x="512847" y="2007916"/>
            <a:ext cx="11064795" cy="58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type="title"/>
          </p:nvPr>
        </p:nvSpPr>
        <p:spPr>
          <a:xfrm>
            <a:off x="2389760" y="4800388"/>
            <a:ext cx="7315200" cy="5667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/>
          <p:nvPr>
            <p:ph idx="2" type="pic"/>
          </p:nvPr>
        </p:nvSpPr>
        <p:spPr>
          <a:xfrm>
            <a:off x="2389760" y="613266"/>
            <a:ext cx="7315200" cy="4115223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1"/>
          <p:cNvSpPr txBox="1"/>
          <p:nvPr>
            <p:ph idx="1" type="body"/>
          </p:nvPr>
        </p:nvSpPr>
        <p:spPr>
          <a:xfrm>
            <a:off x="2389760" y="5367130"/>
            <a:ext cx="7315200" cy="80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31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>
            <p:ph type="title"/>
          </p:nvPr>
        </p:nvSpPr>
        <p:spPr>
          <a:xfrm>
            <a:off x="609072" y="274912"/>
            <a:ext cx="10973857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" type="body"/>
          </p:nvPr>
        </p:nvSpPr>
        <p:spPr>
          <a:xfrm rot="5400000">
            <a:off x="3833263" y="-1623355"/>
            <a:ext cx="4525476" cy="1097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/>
          <p:nvPr>
            <p:ph type="title"/>
          </p:nvPr>
        </p:nvSpPr>
        <p:spPr>
          <a:xfrm rot="5400000">
            <a:off x="7285761" y="1829145"/>
            <a:ext cx="5851399" cy="2742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" type="body"/>
          </p:nvPr>
        </p:nvSpPr>
        <p:spPr>
          <a:xfrm rot="5400000">
            <a:off x="1697321" y="-813336"/>
            <a:ext cx="5851399" cy="802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159661"/>
            <a:ext cx="10770834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609600" y="1600200"/>
            <a:ext cx="10770834" cy="452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9674" y="0"/>
            <a:ext cx="12337899" cy="688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457200" y="1524000"/>
            <a:ext cx="1051560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457200" y="4403725"/>
            <a:ext cx="105156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Avenir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1400"/>
              <a:buFont typeface="Avenir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914400" y="1396248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2" type="body"/>
          </p:nvPr>
        </p:nvSpPr>
        <p:spPr>
          <a:xfrm>
            <a:off x="6248399" y="1396248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2" name="Google Shape;32;p16"/>
          <p:cNvSpPr txBox="1"/>
          <p:nvPr/>
        </p:nvSpPr>
        <p:spPr>
          <a:xfrm>
            <a:off x="609600" y="254305"/>
            <a:ext cx="10770834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Click to edit Master title style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687389" y="374652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687389" y="1690688"/>
            <a:ext cx="515778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Avenir"/>
              <a:buNone/>
              <a:defRPr b="1" sz="18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1400"/>
              <a:buFont typeface="Avenir"/>
              <a:buNone/>
              <a:defRPr b="1"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SzPts val="1200"/>
              <a:buFont typeface="Avenir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1200"/>
              <a:buFont typeface="Avenir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87389" y="2514600"/>
            <a:ext cx="515778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3" type="body"/>
          </p:nvPr>
        </p:nvSpPr>
        <p:spPr>
          <a:xfrm>
            <a:off x="6019800" y="169068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Avenir"/>
              <a:buNone/>
              <a:defRPr b="1" sz="18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1400"/>
              <a:buFont typeface="Avenir"/>
              <a:buNone/>
              <a:defRPr b="1"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SzPts val="1200"/>
              <a:buFont typeface="Avenir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1200"/>
              <a:buFont typeface="Avenir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38" name="Google Shape;38;p17"/>
          <p:cNvSpPr txBox="1"/>
          <p:nvPr>
            <p:ph idx="4" type="body"/>
          </p:nvPr>
        </p:nvSpPr>
        <p:spPr>
          <a:xfrm>
            <a:off x="6019800" y="2514600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1250156" y="45720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5405441" y="992855"/>
            <a:ext cx="6172201" cy="487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venir"/>
              <a:buChar char="»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SzPts val="2100"/>
              <a:buChar char="»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venir"/>
              <a:buChar char="»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Font typeface="Avenir"/>
              <a:buChar char="-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Font typeface="Avenir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1250156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Font typeface="Avenir"/>
              <a:buNone/>
              <a:defRPr sz="1200"/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Font typeface="Avenir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SzPts val="800"/>
              <a:buFont typeface="Avenir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SzPts val="800"/>
              <a:buFont typeface="Avenir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SzPts val="800"/>
              <a:buFont typeface="Arial"/>
              <a:buNone/>
              <a:defRPr sz="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1250156" y="45720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/>
          <p:nvPr>
            <p:ph idx="2" type="pic"/>
          </p:nvPr>
        </p:nvSpPr>
        <p:spPr>
          <a:xfrm>
            <a:off x="5405441" y="987425"/>
            <a:ext cx="6172201" cy="4873626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1250156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Font typeface="Avenir"/>
              <a:buNone/>
              <a:defRPr sz="1200"/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Font typeface="Avenir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SzPts val="800"/>
              <a:buFont typeface="Avenir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SzPts val="800"/>
              <a:buFont typeface="Avenir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SzPts val="800"/>
              <a:buFont typeface="Arial"/>
              <a:buNone/>
              <a:defRPr sz="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383088"/>
            <a:ext cx="12192000" cy="47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>
            <p:ph type="title"/>
          </p:nvPr>
        </p:nvSpPr>
        <p:spPr>
          <a:xfrm>
            <a:off x="1009832" y="282313"/>
            <a:ext cx="10973857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7DC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7DC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7DC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7DC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7DC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7DC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7DC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7DC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" type="body"/>
          </p:nvPr>
        </p:nvSpPr>
        <p:spPr>
          <a:xfrm>
            <a:off x="1009832" y="1601891"/>
            <a:ext cx="10973857" cy="452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Char char="»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92D050"/>
              </a:buClr>
              <a:buSzPts val="2200"/>
              <a:buFont typeface="Roboto Light"/>
              <a:buChar char="»"/>
              <a:defRPr b="0" i="0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Char char="»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Char char="-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92D050"/>
              </a:buClr>
              <a:buSzPts val="1600"/>
              <a:buFont typeface="Avenir"/>
              <a:buChar char="»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007DC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007DC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007DC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007DC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/>
        </p:nvSpPr>
        <p:spPr>
          <a:xfrm>
            <a:off x="11382206" y="6474179"/>
            <a:ext cx="532517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PAGE </a:t>
            </a:r>
            <a:fld id="{00000000-1234-1234-1234-123412341234}" type="slidenum">
              <a:rPr b="1" i="0" lang="en-US" sz="65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1" i="0" sz="65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5283906" y="6474179"/>
            <a:ext cx="1838965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venir"/>
              <a:buNone/>
            </a:pPr>
            <a:r>
              <a:rPr b="1" i="0" lang="en-US" sz="65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© NSFOCUS 2024. ALL RIGHTS RESERVED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609072" y="274912"/>
            <a:ext cx="10973857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609072" y="1600835"/>
            <a:ext cx="10973857" cy="452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60907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4166217" y="6356813"/>
            <a:ext cx="3859567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8738481" y="6356813"/>
            <a:ext cx="2844448" cy="36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/>
          <p:nvPr/>
        </p:nvSpPr>
        <p:spPr>
          <a:xfrm>
            <a:off x="614676" y="3605565"/>
            <a:ext cx="112671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CYBERSECURITY CHALLENGES</a:t>
            </a:r>
            <a:endParaRPr/>
          </a:p>
        </p:txBody>
      </p:sp>
      <p:sp>
        <p:nvSpPr>
          <p:cNvPr id="138" name="Google Shape;138;p1"/>
          <p:cNvSpPr txBox="1"/>
          <p:nvPr/>
        </p:nvSpPr>
        <p:spPr>
          <a:xfrm>
            <a:off x="614676" y="4139543"/>
            <a:ext cx="6111676" cy="37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828800"/>
            <a:ext cx="7010400" cy="46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228600"/>
            <a:ext cx="7772400" cy="140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4231279" y="344846"/>
            <a:ext cx="56885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Indonesia Incident Report</a:t>
            </a:r>
            <a:endParaRPr b="1" sz="16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Infografik Insider Keamanan Siber Indonesia" id="152" name="Google Shape;15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087" y="146132"/>
            <a:ext cx="3505200" cy="623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4694" y="1362770"/>
            <a:ext cx="3753043" cy="501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4150" y="92861"/>
            <a:ext cx="4267419" cy="327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5303" y="3378310"/>
            <a:ext cx="4073610" cy="213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/>
          <p:nvPr>
            <p:ph type="title"/>
          </p:nvPr>
        </p:nvSpPr>
        <p:spPr>
          <a:xfrm>
            <a:off x="6206644" y="298807"/>
            <a:ext cx="1376010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oster with text and images of people in protective suits&#10;&#10;Description automatically generated" id="162" name="Google Shape;1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9362" y="194178"/>
            <a:ext cx="4574623" cy="600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533400" y="5901046"/>
            <a:ext cx="5688597" cy="29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Source: Cyber Writes</a:t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762000" y="2246061"/>
            <a:ext cx="56885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Global Incident Report</a:t>
            </a:r>
            <a:endParaRPr b="1" sz="16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4"/>
          <p:cNvSpPr txBox="1"/>
          <p:nvPr>
            <p:ph type="title"/>
          </p:nvPr>
        </p:nvSpPr>
        <p:spPr>
          <a:xfrm>
            <a:off x="2842031" y="2236148"/>
            <a:ext cx="1780528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Q1 2024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type="title"/>
          </p:nvPr>
        </p:nvSpPr>
        <p:spPr>
          <a:xfrm>
            <a:off x="614675" y="282313"/>
            <a:ext cx="10770212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INTERCONNECTED WORLD BUT NOT SECURE</a:t>
            </a: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7427756" y="1617511"/>
            <a:ext cx="3502113" cy="358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Increasing IT security investments</a:t>
            </a:r>
            <a:endParaRPr/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227" y="2092776"/>
            <a:ext cx="5506709" cy="30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/>
          <p:nvPr/>
        </p:nvSpPr>
        <p:spPr>
          <a:xfrm>
            <a:off x="634129" y="1617511"/>
            <a:ext cx="5533921" cy="4039757"/>
          </a:xfrm>
          <a:prstGeom prst="rect">
            <a:avLst/>
          </a:prstGeom>
          <a:solidFill>
            <a:srgbClr val="192D54"/>
          </a:solidFill>
          <a:ln cap="flat" cmpd="sng" w="9525">
            <a:solidFill>
              <a:srgbClr val="1E3B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Enterprise attack surfaces are expanding. Risks associated with the use of cyber-physical systems and IoT, open-source code, cloud applications, complex digital supply chains, social media and more have brought organizations’ exposed surfaces outside of a set of controllable assets. Organizations must look beyond traditional approaches to security monitoring, detection and response to manage a wider set of security exposures.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2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(Gartner Identifies Top Security and Risk Management Trends)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-126852" lvl="0" marL="228388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Arial"/>
              <a:buNone/>
            </a:pPr>
            <a:r>
              <a:t/>
            </a:r>
            <a:endParaRPr sz="1599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556790" y="5701860"/>
            <a:ext cx="5688597" cy="29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Source: Gartner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6315631" y="5301898"/>
            <a:ext cx="5331408" cy="29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Source: IDC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133600"/>
            <a:ext cx="5410200" cy="32272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 txBox="1"/>
          <p:nvPr>
            <p:ph type="title"/>
          </p:nvPr>
        </p:nvSpPr>
        <p:spPr>
          <a:xfrm>
            <a:off x="461718" y="0"/>
            <a:ext cx="10770212" cy="114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3">
                <a:solidFill>
                  <a:schemeClr val="dk2"/>
                </a:solidFill>
              </a:rPr>
              <a:t>The Challenges that Currently Happening</a:t>
            </a:r>
            <a:endParaRPr sz="346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7086600" y="2767280"/>
            <a:ext cx="669939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More With Limited Resources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Complexity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Detect/Respond More Quickly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type="title"/>
          </p:nvPr>
        </p:nvSpPr>
        <p:spPr>
          <a:xfrm>
            <a:off x="964775" y="-22204"/>
            <a:ext cx="10770212" cy="1141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PERIMETERS</a:t>
            </a:r>
            <a:endParaRPr/>
          </a:p>
        </p:txBody>
      </p:sp>
      <p:pic>
        <p:nvPicPr>
          <p:cNvPr descr="Best Practices in Physical Security Management" id="191" name="Google Shape;1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5461" y="789845"/>
            <a:ext cx="6901777" cy="56678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7"/>
          <p:cNvGrpSpPr/>
          <p:nvPr/>
        </p:nvGrpSpPr>
        <p:grpSpPr>
          <a:xfrm>
            <a:off x="8161114" y="1699731"/>
            <a:ext cx="950663" cy="773025"/>
            <a:chOff x="619184" y="890771"/>
            <a:chExt cx="713657" cy="580306"/>
          </a:xfrm>
        </p:grpSpPr>
        <p:pic>
          <p:nvPicPr>
            <p:cNvPr id="193" name="Google Shape;19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5241" y="890771"/>
              <a:ext cx="647600" cy="4008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7"/>
            <p:cNvSpPr txBox="1"/>
            <p:nvPr/>
          </p:nvSpPr>
          <p:spPr>
            <a:xfrm>
              <a:off x="619184" y="1278731"/>
              <a:ext cx="669312" cy="1923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65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FIREWALL</a:t>
              </a: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>
            <a:off x="4128114" y="1195323"/>
            <a:ext cx="1192483" cy="924045"/>
            <a:chOff x="631041" y="1589948"/>
            <a:chExt cx="895191" cy="693676"/>
          </a:xfrm>
        </p:grpSpPr>
        <p:pic>
          <p:nvPicPr>
            <p:cNvPr id="196" name="Google Shape;19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1041" y="1589948"/>
              <a:ext cx="895191" cy="527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7"/>
            <p:cNvSpPr txBox="1"/>
            <p:nvPr/>
          </p:nvSpPr>
          <p:spPr>
            <a:xfrm>
              <a:off x="720961" y="2091278"/>
              <a:ext cx="676533" cy="1923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65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ANTIDDOS</a:t>
              </a: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>
            <a:off x="4597041" y="4061399"/>
            <a:ext cx="697715" cy="877977"/>
            <a:chOff x="544313" y="2783718"/>
            <a:chExt cx="523771" cy="659093"/>
          </a:xfrm>
        </p:grpSpPr>
        <p:pic>
          <p:nvPicPr>
            <p:cNvPr id="199" name="Google Shape;199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4313" y="2783718"/>
              <a:ext cx="523771" cy="493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7"/>
            <p:cNvSpPr txBox="1"/>
            <p:nvPr/>
          </p:nvSpPr>
          <p:spPr>
            <a:xfrm>
              <a:off x="613569" y="3250465"/>
              <a:ext cx="304692" cy="1923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65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IPS</a:t>
              </a: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>
            <a:off x="7452535" y="3191317"/>
            <a:ext cx="811947" cy="932593"/>
            <a:chOff x="7890079" y="1278731"/>
            <a:chExt cx="609524" cy="700093"/>
          </a:xfrm>
        </p:grpSpPr>
        <p:sp>
          <p:nvSpPr>
            <p:cNvPr id="202" name="Google Shape;202;p7"/>
            <p:cNvSpPr txBox="1"/>
            <p:nvPr/>
          </p:nvSpPr>
          <p:spPr>
            <a:xfrm>
              <a:off x="8004969" y="1786478"/>
              <a:ext cx="372081" cy="1923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65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WAF</a:t>
              </a:r>
              <a:endParaRPr/>
            </a:p>
          </p:txBody>
        </p:sp>
        <p:pic>
          <p:nvPicPr>
            <p:cNvPr id="203" name="Google Shape;203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90079" y="1278731"/>
              <a:ext cx="609524" cy="5337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7"/>
          <p:cNvGrpSpPr/>
          <p:nvPr/>
        </p:nvGrpSpPr>
        <p:grpSpPr>
          <a:xfrm>
            <a:off x="6373022" y="3867691"/>
            <a:ext cx="901209" cy="690922"/>
            <a:chOff x="765969" y="3791774"/>
            <a:chExt cx="676532" cy="518671"/>
          </a:xfrm>
        </p:grpSpPr>
        <p:sp>
          <p:nvSpPr>
            <p:cNvPr id="205" name="Google Shape;205;p7"/>
            <p:cNvSpPr txBox="1"/>
            <p:nvPr/>
          </p:nvSpPr>
          <p:spPr>
            <a:xfrm>
              <a:off x="765969" y="4179567"/>
              <a:ext cx="676532" cy="1308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33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ENDPOINT SECURITY</a:t>
              </a:r>
              <a:endParaRPr/>
            </a:p>
          </p:txBody>
        </p:sp>
        <p:pic>
          <p:nvPicPr>
            <p:cNvPr id="206" name="Google Shape;206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8365" y="3791774"/>
              <a:ext cx="357217" cy="3896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7"/>
          <p:cNvSpPr/>
          <p:nvPr/>
        </p:nvSpPr>
        <p:spPr>
          <a:xfrm>
            <a:off x="2342315" y="1195323"/>
            <a:ext cx="773116" cy="4872288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00" lIns="121800" spcFirstLastPara="1" rIns="121800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5208" y="3902380"/>
            <a:ext cx="1350585" cy="124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4775" y="2026217"/>
            <a:ext cx="1306096" cy="139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/>
          <p:nvPr/>
        </p:nvSpPr>
        <p:spPr>
          <a:xfrm>
            <a:off x="-10601" y="-42408"/>
            <a:ext cx="12202601" cy="6942815"/>
          </a:xfrm>
          <a:prstGeom prst="rect">
            <a:avLst/>
          </a:prstGeom>
          <a:solidFill>
            <a:srgbClr val="03336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00" lIns="121800" spcFirstLastPara="1" rIns="121800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形用户界面&#10;&#10;描述已自动生成"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93" y="0"/>
            <a:ext cx="10048515" cy="633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 txBox="1"/>
          <p:nvPr/>
        </p:nvSpPr>
        <p:spPr>
          <a:xfrm>
            <a:off x="4886088" y="5923714"/>
            <a:ext cx="6045456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583" lvl="0" marL="228583" marR="0" rtl="0" algn="l">
              <a:spcBef>
                <a:spcPts val="0"/>
              </a:spcBef>
              <a:spcAft>
                <a:spcPts val="0"/>
              </a:spcAft>
              <a:buClr>
                <a:srgbClr val="72BF44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Intelligent Security Operations Platform（ISOP) + UTS + MDR</a:t>
            </a:r>
            <a:endParaRPr sz="14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886088" y="6280159"/>
            <a:ext cx="6045456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583" lvl="0" marL="228583" marR="0" rtl="0" algn="l">
              <a:spcBef>
                <a:spcPts val="0"/>
              </a:spcBef>
              <a:spcAft>
                <a:spcPts val="0"/>
              </a:spcAft>
              <a:buClr>
                <a:srgbClr val="72BF44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Active Defense Business Operations Platform (ADBOS) 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2607669" y="5788104"/>
            <a:ext cx="2278423" cy="968845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Intelligent Operations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1202536" y="2514440"/>
            <a:ext cx="935437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lt1"/>
                </a:solidFill>
                <a:highlight>
                  <a:srgbClr val="003366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1467">
                <a:solidFill>
                  <a:schemeClr val="lt1"/>
                </a:solidFill>
                <a:highlight>
                  <a:srgbClr val="003366"/>
                </a:highlight>
                <a:latin typeface="Arial"/>
                <a:ea typeface="Arial"/>
                <a:cs typeface="Arial"/>
                <a:sym typeface="Arial"/>
              </a:rPr>
              <a:t>VPT-M</a:t>
            </a:r>
            <a:r>
              <a:rPr lang="en-US" sz="1467">
                <a:solidFill>
                  <a:schemeClr val="lt1"/>
                </a:solidFill>
                <a:highlight>
                  <a:srgbClr val="003366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4266167" y="2489158"/>
            <a:ext cx="9354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highlight>
                  <a:srgbClr val="003366"/>
                </a:highlight>
                <a:latin typeface="Arial"/>
                <a:ea typeface="Arial"/>
                <a:cs typeface="Arial"/>
                <a:sym typeface="Arial"/>
              </a:rPr>
              <a:t>EASM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1272006" y="2525296"/>
            <a:ext cx="935437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lt1"/>
                </a:solidFill>
                <a:highlight>
                  <a:srgbClr val="003366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1467">
                <a:solidFill>
                  <a:schemeClr val="lt1"/>
                </a:solidFill>
                <a:highlight>
                  <a:srgbClr val="003366"/>
                </a:highlight>
                <a:latin typeface="Arial"/>
                <a:ea typeface="Arial"/>
                <a:cs typeface="Arial"/>
                <a:sym typeface="Arial"/>
              </a:rPr>
              <a:t>EASM</a:t>
            </a:r>
            <a:r>
              <a:rPr lang="en-US" sz="1467">
                <a:solidFill>
                  <a:schemeClr val="lt1"/>
                </a:solidFill>
                <a:highlight>
                  <a:srgbClr val="003366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/>
          <p:nvPr/>
        </p:nvSpPr>
        <p:spPr>
          <a:xfrm>
            <a:off x="4648201" y="2380580"/>
            <a:ext cx="5731683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MORE INFORMATION</a:t>
            </a:r>
            <a:endParaRPr sz="21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4648200" y="2788875"/>
            <a:ext cx="548640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Website: www.nsfocusglobal.com</a:t>
            </a:r>
            <a:endParaRPr/>
          </a:p>
          <a:p>
            <a:pPr indent="0" lvl="0" marL="0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Email: info@nsfocusglobal.com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5029200" y="3306142"/>
            <a:ext cx="5486400" cy="884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LinkedIn: https://www.linkedin.com/company/nsfocus/</a:t>
            </a:r>
            <a:b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9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Facebook: https://www.facebook.com/nsfocus/</a:t>
            </a:r>
            <a:b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Twitter: https://twitter.com/nsfocus_intl</a:t>
            </a:r>
            <a:endParaRPr/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518" y="3615451"/>
            <a:ext cx="221482" cy="22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9162" y="3310651"/>
            <a:ext cx="223838" cy="22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9162" y="3920251"/>
            <a:ext cx="221482" cy="22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NSFOCUS">
      <a:dk1>
        <a:srgbClr val="000000"/>
      </a:dk1>
      <a:lt1>
        <a:srgbClr val="FFFFFF"/>
      </a:lt1>
      <a:dk2>
        <a:srgbClr val="1B3A6A"/>
      </a:dk2>
      <a:lt2>
        <a:srgbClr val="9D9FA2"/>
      </a:lt2>
      <a:accent1>
        <a:srgbClr val="284F3E"/>
      </a:accent1>
      <a:accent2>
        <a:srgbClr val="6EBC42"/>
      </a:accent2>
      <a:accent3>
        <a:srgbClr val="FF9900"/>
      </a:accent3>
      <a:accent4>
        <a:srgbClr val="188937"/>
      </a:accent4>
      <a:accent5>
        <a:srgbClr val="034EA2"/>
      </a:accent5>
      <a:accent6>
        <a:srgbClr val="009AC6"/>
      </a:accent6>
      <a:hlink>
        <a:srgbClr val="4CB1DA"/>
      </a:hlink>
      <a:folHlink>
        <a:srgbClr val="D97E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2011-03-15T16:38:45Z</dcterms:created>
  <dc:creator>NSFOCUS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0x01010035E9A877208F2F4F8ED1945582D0A9E0</vt:lpwstr>
  </property>
  <property fmtid="{D5CDD505-2E9C-101B-9397-08002B2CF9AE}" pid="3" name="MediaServiceImageTags">
    <vt:lpwstr/>
  </property>
</Properties>
</file>